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0" r:id="rId1"/>
    <p:sldMasterId id="2147484080" r:id="rId2"/>
  </p:sldMasterIdLst>
  <p:sldIdLst>
    <p:sldId id="260" r:id="rId3"/>
    <p:sldId id="263" r:id="rId4"/>
    <p:sldId id="257" r:id="rId5"/>
    <p:sldId id="258" r:id="rId6"/>
    <p:sldId id="259" r:id="rId7"/>
    <p:sldId id="264" r:id="rId8"/>
    <p:sldId id="261" r:id="rId9"/>
    <p:sldId id="266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61D"/>
    <a:srgbClr val="CF171F"/>
    <a:srgbClr val="996633"/>
    <a:srgbClr val="FFCC66"/>
    <a:srgbClr val="FF9900"/>
    <a:srgbClr val="EA6312"/>
    <a:srgbClr val="EB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653"/>
    <p:restoredTop sz="96208"/>
  </p:normalViewPr>
  <p:slideViewPr>
    <p:cSldViewPr snapToGrid="0" snapToObjects="1">
      <p:cViewPr varScale="1">
        <p:scale>
          <a:sx n="68" d="100"/>
          <a:sy n="68" d="100"/>
        </p:scale>
        <p:origin x="8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37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198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771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604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303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728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274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3178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0843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6149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25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3423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62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1797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646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492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547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049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844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027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1220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20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27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0756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873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941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2293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B54-B96F-4B98-8F44-A7B5B8335D27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03AE-62D0-425E-91FD-CD81E5D008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79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2590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078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1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9950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2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2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0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ykeiopc@athenscollege.edu.g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5145" y="2176827"/>
            <a:ext cx="6007768" cy="2852455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«Διάλογος ή σύγκρουση πολιτισμών;</a:t>
            </a: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el-GR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Με αφορμή το ορόσημο των 2.500 χρόνων </a:t>
            </a: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el-GR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από τη μάχη των </a:t>
            </a:r>
            <a:r>
              <a:rPr lang="el-GR" sz="2400" b="1" dirty="0" err="1">
                <a:solidFill>
                  <a:srgbClr val="002060"/>
                </a:solidFill>
                <a:latin typeface="Candara" panose="020E0502030303020204" pitchFamily="34" charset="0"/>
              </a:rPr>
              <a:t>Θερμοπυλών</a:t>
            </a:r>
            <a:r>
              <a:rPr lang="el-GR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el-GR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και τη ναυμαχία της Σαλαμίνας»</a:t>
            </a: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bg2"/>
                </a:solidFill>
                <a:latin typeface="Candara" panose="020E0502030303020204" pitchFamily="34" charset="0"/>
              </a:rPr>
              <a:t/>
            </a:r>
            <a:br>
              <a:rPr lang="en-US" sz="2000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bg2"/>
                </a:solidFill>
                <a:latin typeface="Candara" panose="020E0502030303020204" pitchFamily="34" charset="0"/>
              </a:rPr>
              <a:t/>
            </a:r>
            <a:br>
              <a:rPr lang="en-US" sz="2000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l-GR" sz="2400" b="1" dirty="0">
                <a:solidFill>
                  <a:srgbClr val="CE161D"/>
                </a:solidFill>
                <a:latin typeface="Candara" panose="020E0502030303020204" pitchFamily="34" charset="0"/>
              </a:rPr>
              <a:t>11-12 Φεβρουαρίου 2021</a:t>
            </a:r>
            <a:endParaRPr lang="el-GR" sz="2000" dirty="0">
              <a:solidFill>
                <a:srgbClr val="CE161D"/>
              </a:solidFill>
            </a:endParaRP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C204ED2A-E340-3443-946E-B7DDAC0FAF8F}"/>
              </a:ext>
            </a:extLst>
          </p:cNvPr>
          <p:cNvGrpSpPr/>
          <p:nvPr/>
        </p:nvGrpSpPr>
        <p:grpSpPr>
          <a:xfrm>
            <a:off x="229954" y="0"/>
            <a:ext cx="11962046" cy="1453662"/>
            <a:chOff x="206691" y="-1"/>
            <a:chExt cx="11962046" cy="1238451"/>
          </a:xfrm>
        </p:grpSpPr>
        <p:pic>
          <p:nvPicPr>
            <p:cNvPr id="9" name="Picture 8" descr="C:\Users\ptsigou\AppData\Local\Microsoft\Windows\INetCache\Content.Outlook\SWIQT2DJ\Greek_colored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91" y="251534"/>
              <a:ext cx="2392130" cy="710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"/>
            <a:stretch/>
          </p:blipFill>
          <p:spPr bwMode="auto">
            <a:xfrm>
              <a:off x="9917028" y="-1"/>
              <a:ext cx="2251709" cy="1238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Ορθογώνιο 6">
              <a:extLst>
                <a:ext uri="{FF2B5EF4-FFF2-40B4-BE49-F238E27FC236}">
                  <a16:creationId xmlns:a16="http://schemas.microsoft.com/office/drawing/2014/main" id="{F05CD701-8B32-A14B-932A-A8CA33539E9A}"/>
                </a:ext>
              </a:extLst>
            </p:cNvPr>
            <p:cNvSpPr/>
            <p:nvPr/>
          </p:nvSpPr>
          <p:spPr>
            <a:xfrm>
              <a:off x="3088639" y="366398"/>
              <a:ext cx="70419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CE161D"/>
                  </a:solidFill>
                  <a:latin typeface="Candara" panose="020E0502030303020204" pitchFamily="34" charset="0"/>
                </a:rPr>
                <a:t>ΠΑΝΕΛΛΗΝΙΟ ΜΑΘΗΤΙΚΟ ΣΥΝΕΔΡΙΟ </a:t>
              </a:r>
              <a:endParaRPr lang="el-GR" sz="2400" dirty="0">
                <a:solidFill>
                  <a:srgbClr val="CE161D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643354">
            <a:off x="903617" y="1826055"/>
            <a:ext cx="4488416" cy="43655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7443" y="5979179"/>
            <a:ext cx="2266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1"/>
                </a:solidFill>
              </a:rPr>
              <a:t>Αθηνά Λι, ΙΒ2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  <a:r>
              <a:rPr lang="el-GR" sz="1200" dirty="0">
                <a:solidFill>
                  <a:schemeClr val="bg1"/>
                </a:solidFill>
              </a:rPr>
              <a:t> Κολλέγιο Ψυχικού</a:t>
            </a:r>
          </a:p>
        </p:txBody>
      </p:sp>
    </p:spTree>
    <p:extLst>
      <p:ext uri="{BB962C8B-B14F-4D97-AF65-F5344CB8AC3E}">
        <p14:creationId xmlns:p14="http://schemas.microsoft.com/office/powerpoint/2010/main" val="250471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DFAAE7-061D-4086-99EC-872CB3050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530E831-3B66-4DD7-9231-5EBB152C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451" y="685800"/>
            <a:ext cx="7648573" cy="175259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l-GR" sz="2400" b="1" i="1" dirty="0">
                <a:ln>
                  <a:noFill/>
                </a:ln>
                <a:solidFill>
                  <a:srgbClr val="002060"/>
                </a:solidFill>
                <a:latin typeface="Candara" panose="020E0502030303020204" pitchFamily="34" charset="0"/>
                <a:ea typeface="+mn-ea"/>
                <a:cs typeface="+mn-cs"/>
              </a:rPr>
              <a:t/>
            </a:r>
            <a:br>
              <a:rPr lang="el-GR" sz="2400" b="1" i="1" dirty="0">
                <a:ln>
                  <a:noFill/>
                </a:ln>
                <a:solidFill>
                  <a:srgbClr val="002060"/>
                </a:solidFill>
                <a:latin typeface="Candara" panose="020E0502030303020204" pitchFamily="34" charset="0"/>
                <a:ea typeface="+mn-ea"/>
                <a:cs typeface="+mn-cs"/>
              </a:rPr>
            </a:br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570099-A243-48DD-9EAE-36F4AC095B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1"/>
            <a:ext cx="858884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1"/>
            <a:ext cx="835810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5830"/>
            <a:ext cx="2175413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9078" y="2695292"/>
            <a:ext cx="2690743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BA816A-EE68-4A96-BA05-73303B2F4F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2690532"/>
            <a:ext cx="290432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1071"/>
            <a:ext cx="2894568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10D9BF-633E-421C-989D-2FDBD9286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451" y="2110155"/>
            <a:ext cx="7648572" cy="368104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		                   </a:t>
            </a:r>
            <a:r>
              <a:rPr lang="en-US" sz="2000" dirty="0"/>
              <a:t>	</a:t>
            </a:r>
            <a:r>
              <a:rPr lang="en-US" sz="2000" b="1" i="1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l-GR" b="1" i="1" dirty="0">
                <a:solidFill>
                  <a:srgbClr val="002060"/>
                </a:solidFill>
                <a:latin typeface="Candara" panose="020E0502030303020204" pitchFamily="34" charset="0"/>
              </a:rPr>
              <a:t>ΛΥΚΕΙΟ ΚΟΛΛΕΓΙΟΥ ΨΥΧΙΚΟΥ</a:t>
            </a:r>
            <a:endParaRPr lang="en-US" b="1" i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002060"/>
                </a:solidFill>
                <a:latin typeface="Candara" panose="020E0502030303020204" pitchFamily="34" charset="0"/>
              </a:rPr>
              <a:t>					</a:t>
            </a:r>
            <a:r>
              <a:rPr lang="en-US" b="1" i="1" dirty="0">
                <a:solidFill>
                  <a:srgbClr val="002060"/>
                </a:solidFill>
                <a:latin typeface="Candara" panose="020E0502030303020204" pitchFamily="34" charset="0"/>
                <a:hlinkClick r:id="rId3"/>
              </a:rPr>
              <a:t>lykeiopc@athenscollege.edu.gr</a:t>
            </a:r>
            <a:endParaRPr lang="en-US" b="1" i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b="1" i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002060"/>
                </a:solidFill>
                <a:latin typeface="Candara" panose="020E0502030303020204" pitchFamily="34" charset="0"/>
              </a:rPr>
              <a:t>				</a:t>
            </a:r>
            <a:r>
              <a:rPr lang="el-GR" sz="2000" b="1" i="1" dirty="0"/>
              <a:t>Σας ευχαριστούμε πολύ για την προσοχή σας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6821" y="1659464"/>
            <a:ext cx="3180119" cy="4178021"/>
            <a:chOff x="106821" y="1659464"/>
            <a:chExt cx="3180119" cy="417802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11" y="1659464"/>
              <a:ext cx="2972910" cy="10120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1" y="2919621"/>
              <a:ext cx="2963774" cy="2917864"/>
            </a:xfrm>
            <a:prstGeom prst="rect">
              <a:avLst/>
            </a:prstGeom>
          </p:spPr>
        </p:pic>
        <p:sp>
          <p:nvSpPr>
            <p:cNvPr id="21" name="Ορθογώνιο 13">
              <a:extLst>
                <a:ext uri="{FF2B5EF4-FFF2-40B4-BE49-F238E27FC236}">
                  <a16:creationId xmlns:a16="http://schemas.microsoft.com/office/drawing/2014/main" id="{44EE8B8E-830A-B941-AC52-0D46159FBED9}"/>
                </a:ext>
              </a:extLst>
            </p:cNvPr>
            <p:cNvSpPr/>
            <p:nvPr/>
          </p:nvSpPr>
          <p:spPr>
            <a:xfrm>
              <a:off x="141424" y="2669478"/>
              <a:ext cx="31455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ΠΑΝΕΛΛΗΝΙΟ ΜΑΘΗΤΙΚΟ ΣΥΝΕΔΡΙΟ </a:t>
              </a:r>
              <a:endParaRPr lang="el-G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48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253135" y="2714701"/>
            <a:ext cx="6500731" cy="3543480"/>
          </a:xfrm>
        </p:spPr>
        <p:txBody>
          <a:bodyPr>
            <a:noAutofit/>
          </a:bodyPr>
          <a:lstStyle/>
          <a:p>
            <a:pPr lvl="1" algn="ctr"/>
            <a:r>
              <a:rPr lang="el-GR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     </a:t>
            </a:r>
            <a:endParaRPr lang="en-US" sz="2000" b="1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lvl="1" algn="ctr"/>
            <a:r>
              <a:rPr lang="el-GR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 ΜΑΘΗΤΕΣ - ΕΙΣΗΓΗΤΕΣ				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Λυδία Ευαγγελάτου 	            Μαγδαληνή </a:t>
            </a:r>
            <a:r>
              <a:rPr lang="el-GR" sz="2000" b="1" dirty="0" err="1">
                <a:solidFill>
                  <a:schemeClr val="bg2"/>
                </a:solidFill>
                <a:latin typeface="Candara" panose="020E0502030303020204" pitchFamily="34" charset="0"/>
              </a:rPr>
              <a:t>Μπαδογιαννάκη</a:t>
            </a:r>
            <a:endParaRPr lang="el-GR" sz="2000" b="1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l-GR" sz="2000" b="1" dirty="0" err="1">
                <a:solidFill>
                  <a:schemeClr val="bg2"/>
                </a:solidFill>
                <a:latin typeface="Candara" panose="020E0502030303020204" pitchFamily="34" charset="0"/>
              </a:rPr>
              <a:t>Σωφρονία</a:t>
            </a:r>
            <a:r>
              <a:rPr lang="el-GR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 Βουδούρη 	    Χαρίκλεια </a:t>
            </a:r>
            <a:r>
              <a:rPr lang="el-GR" sz="2000" b="1" dirty="0" err="1">
                <a:solidFill>
                  <a:schemeClr val="bg2"/>
                </a:solidFill>
                <a:latin typeface="Candara" panose="020E0502030303020204" pitchFamily="34" charset="0"/>
              </a:rPr>
              <a:t>Μωραϊτάκη</a:t>
            </a:r>
            <a:endParaRPr lang="el-GR" sz="2000" b="1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Δήμητρα-</a:t>
            </a:r>
            <a:r>
              <a:rPr lang="el-GR" sz="2000" b="1" dirty="0" err="1">
                <a:solidFill>
                  <a:schemeClr val="bg2"/>
                </a:solidFill>
                <a:latin typeface="Candara" panose="020E0502030303020204" pitchFamily="34" charset="0"/>
              </a:rPr>
              <a:t>Ραφαέλλα</a:t>
            </a:r>
            <a:r>
              <a:rPr lang="el-GR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 </a:t>
            </a:r>
            <a:r>
              <a:rPr lang="el-GR" sz="2000" b="1" dirty="0" err="1">
                <a:solidFill>
                  <a:schemeClr val="bg2"/>
                </a:solidFill>
                <a:latin typeface="Candara" panose="020E0502030303020204" pitchFamily="34" charset="0"/>
              </a:rPr>
              <a:t>Καπελλάρη</a:t>
            </a:r>
            <a:r>
              <a:rPr lang="el-GR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 			</a:t>
            </a:r>
            <a:endParaRPr lang="en-US" sz="2000" b="1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Φώτιος-Ορέστης </a:t>
            </a:r>
            <a:r>
              <a:rPr lang="el-GR" sz="2000" b="1" dirty="0" err="1">
                <a:solidFill>
                  <a:schemeClr val="bg2"/>
                </a:solidFill>
                <a:latin typeface="Candara" panose="020E0502030303020204" pitchFamily="34" charset="0"/>
              </a:rPr>
              <a:t>Μικελάκης</a:t>
            </a:r>
            <a:endParaRPr lang="el-GR" sz="2000" b="1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l-GR" sz="2000" b="1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l-GR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ΥΠΕΥΘΥΝΟΣ ΚΑΘΗΓΗΤΗΣ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Ιορδάνης Παπαδόπουλος</a:t>
            </a:r>
          </a:p>
          <a:p>
            <a:endParaRPr lang="el-GR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6691" y="1238450"/>
            <a:ext cx="11213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latin typeface="Candara" panose="020E0502030303020204" pitchFamily="34" charset="0"/>
              </a:rPr>
              <a:t>         </a:t>
            </a:r>
            <a:r>
              <a:rPr lang="el-GR" sz="2400" b="1" i="1" dirty="0">
                <a:solidFill>
                  <a:srgbClr val="002060"/>
                </a:solidFill>
                <a:latin typeface="Candara" panose="020E0502030303020204" pitchFamily="34" charset="0"/>
              </a:rPr>
              <a:t>ΛΥΚΕΙΟ ΚΟΛΛΕΓΙΟΥ ΨΥΧΙΚΟΥ</a:t>
            </a:r>
          </a:p>
          <a:p>
            <a:pPr algn="ctr"/>
            <a:r>
              <a:rPr lang="el-GR" sz="2400" b="1" i="1" dirty="0">
                <a:solidFill>
                  <a:srgbClr val="CE161D"/>
                </a:solidFill>
                <a:latin typeface="Candara" panose="020E0502030303020204" pitchFamily="34" charset="0"/>
              </a:rPr>
              <a:t>«Πολυπολιτισμικότητα, ετερότητα και ανθρώπινα δικαιώματα στην εποχή μας. Οι ηθικές βάσεις του διαλόγου και της αμοιβαίας αναγνώρισης μεταξύ των πολιτισμών».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702443">
            <a:off x="1121693" y="2958670"/>
            <a:ext cx="3455661" cy="3361085"/>
          </a:xfrm>
          <a:prstGeom prst="rect">
            <a:avLst/>
          </a:prstGeom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29ADCE0C-A4DF-A741-97E4-7CCBB77EF4E1}"/>
              </a:ext>
            </a:extLst>
          </p:cNvPr>
          <p:cNvGrpSpPr/>
          <p:nvPr/>
        </p:nvGrpSpPr>
        <p:grpSpPr>
          <a:xfrm>
            <a:off x="206691" y="-1"/>
            <a:ext cx="11962046" cy="1238451"/>
            <a:chOff x="206691" y="-1"/>
            <a:chExt cx="11962046" cy="1238451"/>
          </a:xfrm>
        </p:grpSpPr>
        <p:pic>
          <p:nvPicPr>
            <p:cNvPr id="12" name="Picture 8" descr="C:\Users\ptsigou\AppData\Local\Microsoft\Windows\INetCache\Content.Outlook\SWIQT2DJ\Greek_colored.jpg">
              <a:extLst>
                <a:ext uri="{FF2B5EF4-FFF2-40B4-BE49-F238E27FC236}">
                  <a16:creationId xmlns:a16="http://schemas.microsoft.com/office/drawing/2014/main" id="{464A864D-16D3-9E44-ACAC-5C52D29BEF8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91" y="251534"/>
              <a:ext cx="2392130" cy="710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B69C114B-1AF1-7748-8310-64CC6CD49672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"/>
            <a:stretch/>
          </p:blipFill>
          <p:spPr bwMode="auto">
            <a:xfrm>
              <a:off x="9917028" y="-1"/>
              <a:ext cx="2251709" cy="1238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44EE8B8E-830A-B941-AC52-0D46159FBED9}"/>
                </a:ext>
              </a:extLst>
            </p:cNvPr>
            <p:cNvSpPr/>
            <p:nvPr/>
          </p:nvSpPr>
          <p:spPr>
            <a:xfrm>
              <a:off x="1957421" y="366398"/>
              <a:ext cx="81731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CE161D"/>
                  </a:solidFill>
                  <a:latin typeface="Candara" panose="020E0502030303020204" pitchFamily="34" charset="0"/>
                </a:rPr>
                <a:t>ΠΑΝΕΛΛΗΝΙΟ ΜΑΘΗΤΙΚΟ ΣΥΝΕΔΡΙΟ </a:t>
              </a:r>
              <a:endParaRPr lang="el-GR" sz="2400" dirty="0">
                <a:solidFill>
                  <a:srgbClr val="CE161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84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DFAAE7-061D-4086-99EC-872CB3050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3AE14D6-CC62-4F85-AB2A-2F55FC14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451" y="685800"/>
            <a:ext cx="7648573" cy="126311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l-G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Α’ μέρος: Τα ηθικά και πολιτικά συμφραζόμενα στη σύγχρονη πλανητική εποχή. Αντιμαχόμενες θεωρητικές σκοπιές και διασάφηση των κεντρικών όρων της συζήτησης</a:t>
            </a: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570099-A243-48DD-9EAE-36F4AC095B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1"/>
            <a:ext cx="858884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1"/>
            <a:ext cx="835810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5830"/>
            <a:ext cx="2175413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9078" y="2695292"/>
            <a:ext cx="2690743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BA816A-EE68-4A96-BA05-73303B2F4F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2690532"/>
            <a:ext cx="290432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1071"/>
            <a:ext cx="2894568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AB6CCF-3AF9-4933-B5C4-5954C46E8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451" y="2581071"/>
            <a:ext cx="7648572" cy="350320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1800" dirty="0"/>
              <a:t>Σύγκρουση ή διάλογος μεταξύ των πολιτισμών στη σύγχρονη πλανητική εποχή και τον πολυπολικό κόσμο μας;</a:t>
            </a:r>
          </a:p>
          <a:p>
            <a:pPr>
              <a:lnSpc>
                <a:spcPct val="90000"/>
              </a:lnSpc>
            </a:pPr>
            <a:r>
              <a:rPr lang="el-GR" sz="1800" dirty="0"/>
              <a:t>Β’ Παγκόσμιος Πόλεμος, «ψυχρός πόλεμος», «Δύση» και «Ανατολή», 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«πρώτος», «δεύτερος» και «τρίτος» κόσμος «χριστιανική Δύση», μουσουλμανικός κόσμος</a:t>
            </a:r>
          </a:p>
          <a:p>
            <a:pPr>
              <a:lnSpc>
                <a:spcPct val="90000"/>
              </a:lnSpc>
            </a:pPr>
            <a:r>
              <a:rPr lang="el-GR" sz="1800" dirty="0">
                <a:cs typeface="Times New Roman" panose="02020603050405020304" pitchFamily="18" charset="0"/>
              </a:rPr>
              <a:t>Πολεμικές συρράξεις, ανθρωπολογικές απόψεις</a:t>
            </a:r>
          </a:p>
          <a:p>
            <a:pPr>
              <a:lnSpc>
                <a:spcPct val="90000"/>
              </a:lnSpc>
            </a:pPr>
            <a:r>
              <a:rPr lang="el-GR" sz="1800" dirty="0">
                <a:cs typeface="Times New Roman" panose="02020603050405020304" pitchFamily="18" charset="0"/>
              </a:rPr>
              <a:t>Διαρκής μετασχηματισμός σύγχρονων κοινωνιών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Σύγκρουση ανάμεσα στο «ίδιο» και το «άλλο» «εντός και εκτός των τειχών» των πολυπολιτισμικών μας κοινωνιών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l-GR" sz="18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 Σεπτεμβρίου 2001</a:t>
            </a:r>
          </a:p>
          <a:p>
            <a:pPr>
              <a:lnSpc>
                <a:spcPct val="90000"/>
              </a:lnSpc>
            </a:pPr>
            <a:endParaRPr lang="el-GR" sz="17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6821" y="1659464"/>
            <a:ext cx="3180119" cy="4178021"/>
            <a:chOff x="106821" y="1659464"/>
            <a:chExt cx="3180119" cy="41780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11" y="1659464"/>
              <a:ext cx="2972910" cy="10120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1" y="2919621"/>
              <a:ext cx="2963774" cy="2917864"/>
            </a:xfrm>
            <a:prstGeom prst="rect">
              <a:avLst/>
            </a:prstGeom>
          </p:spPr>
        </p:pic>
        <p:sp>
          <p:nvSpPr>
            <p:cNvPr id="17" name="Ορθογώνιο 13">
              <a:extLst>
                <a:ext uri="{FF2B5EF4-FFF2-40B4-BE49-F238E27FC236}">
                  <a16:creationId xmlns:a16="http://schemas.microsoft.com/office/drawing/2014/main" id="{44EE8B8E-830A-B941-AC52-0D46159FBED9}"/>
                </a:ext>
              </a:extLst>
            </p:cNvPr>
            <p:cNvSpPr/>
            <p:nvPr/>
          </p:nvSpPr>
          <p:spPr>
            <a:xfrm>
              <a:off x="141424" y="2669478"/>
              <a:ext cx="31455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ΠΑΝΕΛΛΗΝΙΟ ΜΑΘΗΤΙΚΟ ΣΥΝΕΔΡΙΟ </a:t>
              </a:r>
              <a:endParaRPr lang="el-G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1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DFAAE7-061D-4086-99EC-872CB3050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7E6BEA6-D9A7-4348-B0C4-E79CA839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451" y="685800"/>
            <a:ext cx="7648573" cy="881743"/>
          </a:xfrm>
        </p:spPr>
        <p:txBody>
          <a:bodyPr>
            <a:normAutofit/>
          </a:bodyPr>
          <a:lstStyle/>
          <a:p>
            <a:r>
              <a:rPr lang="el-GR" sz="2000" b="1" dirty="0"/>
              <a:t>Σύγκρουση ή διάλογος;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570099-A243-48DD-9EAE-36F4AC095B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1"/>
            <a:ext cx="858884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1"/>
            <a:ext cx="835810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5830"/>
            <a:ext cx="2175413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9078" y="2695292"/>
            <a:ext cx="2690743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BA816A-EE68-4A96-BA05-73303B2F4F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2690532"/>
            <a:ext cx="290432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1071"/>
            <a:ext cx="2894568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8CCCC9-3414-407D-B27E-4029326BB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451" y="2253343"/>
            <a:ext cx="7648572" cy="4100804"/>
          </a:xfrm>
        </p:spPr>
        <p:txBody>
          <a:bodyPr anchor="t">
            <a:no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Samuel Huntington, 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«σύγκρουση πολιτισμών», «ανασυγκρότηση παγκόσμιας τάξης»</a:t>
            </a:r>
          </a:p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Francis Fukuyama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 «τέλος της ιστορίας», «ηγεμονία»  Δύσης</a:t>
            </a:r>
          </a:p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Edward Said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Amartya Sen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, επιστημονικοί φορείς, Παγκόσμιος Οργανισμός των Ηνωμένων Εθνών, ΟΥΝΕΣΚΟ</a:t>
            </a:r>
          </a:p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Θεμελίωση γέφυρας, θεσμοθέτηση ποικίλων μορφών διαλόγου</a:t>
            </a:r>
          </a:p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l-GR" sz="1800" dirty="0">
                <a:cs typeface="Times New Roman" panose="02020603050405020304" pitchFamily="18" charset="0"/>
              </a:rPr>
              <a:t>Οικουμενική Διακήρυξη ΟΥΝΕΣΚΟ, Παρίσι 2 Δεκεμβρίου 2001</a:t>
            </a:r>
          </a:p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Αμοιβαία αναγνώριση, σεβασμός ανθρώπινων δικαιωμάτων, αντιμετώπιση παγκόσμιων προκλήσεων και προβλημάτων, εγκαθίδρυση «αιώνιας ειρήνης»</a:t>
            </a:r>
          </a:p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Διασάφηση κεντρικών θεωρητικών όρων</a:t>
            </a:r>
            <a:endParaRPr lang="el-GR" sz="1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6821" y="1659464"/>
            <a:ext cx="3180119" cy="4178021"/>
            <a:chOff x="106821" y="1659464"/>
            <a:chExt cx="3180119" cy="417802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11" y="1659464"/>
              <a:ext cx="2972910" cy="101203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1" y="2919621"/>
              <a:ext cx="2963774" cy="2917864"/>
            </a:xfrm>
            <a:prstGeom prst="rect">
              <a:avLst/>
            </a:prstGeom>
          </p:spPr>
        </p:pic>
        <p:sp>
          <p:nvSpPr>
            <p:cNvPr id="21" name="Ορθογώνιο 13">
              <a:extLst>
                <a:ext uri="{FF2B5EF4-FFF2-40B4-BE49-F238E27FC236}">
                  <a16:creationId xmlns:a16="http://schemas.microsoft.com/office/drawing/2014/main" id="{44EE8B8E-830A-B941-AC52-0D46159FBED9}"/>
                </a:ext>
              </a:extLst>
            </p:cNvPr>
            <p:cNvSpPr/>
            <p:nvPr/>
          </p:nvSpPr>
          <p:spPr>
            <a:xfrm>
              <a:off x="141424" y="2669478"/>
              <a:ext cx="31455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ΠΑΝΕΛΛΗΝΙΟ ΜΑΘΗΤΙΚΟ ΣΥΝΕΔΡΙΟ </a:t>
              </a:r>
              <a:endParaRPr lang="el-G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3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DFAAE7-061D-4086-99EC-872CB3050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F421D63-9299-4765-B432-F52731647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451" y="685800"/>
            <a:ext cx="7648573" cy="914399"/>
          </a:xfrm>
        </p:spPr>
        <p:txBody>
          <a:bodyPr>
            <a:normAutofit/>
          </a:bodyPr>
          <a:lstStyle/>
          <a:p>
            <a:r>
              <a:rPr lang="el-GR" sz="2000" b="1" dirty="0"/>
              <a:t>Θεωρητικοί όροι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570099-A243-48DD-9EAE-36F4AC095B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1"/>
            <a:ext cx="858884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1"/>
            <a:ext cx="835810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5830"/>
            <a:ext cx="2175413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9078" y="2695292"/>
            <a:ext cx="2690743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BA816A-EE68-4A96-BA05-73303B2F4F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2690532"/>
            <a:ext cx="290432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1071"/>
            <a:ext cx="2894568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80DF56-FA60-4DF6-BDB2-F9BAEF55B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452" y="1962441"/>
            <a:ext cx="7648572" cy="4105471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l-GR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Σύγκρουση πολιτισμών </a:t>
            </a:r>
            <a:r>
              <a:rPr lang="el-GR" sz="19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clash of civilizations</a:t>
            </a:r>
            <a:r>
              <a:rPr lang="el-GR" sz="1900" dirty="0">
                <a:ea typeface="Calibri" panose="020F0502020204030204" pitchFamily="34" charset="0"/>
                <a:cs typeface="Times New Roman" panose="02020603050405020304" pitchFamily="18" charset="0"/>
              </a:rPr>
              <a:t>), διαχωριστικές γραμμές μεταξύ πολιτισμών και θρησκειών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l-GR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Πολυπολιτισμικότητα </a:t>
            </a:r>
            <a:r>
              <a:rPr lang="el-GR" sz="1900" dirty="0">
                <a:ea typeface="Calibri" panose="020F0502020204030204" pitchFamily="34" charset="0"/>
                <a:cs typeface="Arial" panose="020B0604020202020204" pitchFamily="34" charset="0"/>
              </a:rPr>
              <a:t>(multiculturalism), συνύπαρξη ποικίλων κοινωνικών ομάδων με διαφορετικά εθνικά- εθνοτικά και πολιτισμικά στοιχεία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l-GR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Ετερότητα</a:t>
            </a:r>
            <a:r>
              <a:rPr lang="el-GR" sz="19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el-GR" sz="1900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otherness</a:t>
            </a:r>
            <a:r>
              <a:rPr lang="el-GR" sz="1900" dirty="0">
                <a:ea typeface="Calibri" panose="020F0502020204030204" pitchFamily="34" charset="0"/>
                <a:cs typeface="Times New Roman" panose="02020603050405020304" pitchFamily="18" charset="0"/>
              </a:rPr>
              <a:t>), κατανόηση και αναγνώριση διαφορετικότητας και πολιτισμικής πολυμορφίας, υπέρβαση εθνικής κοινωνίας, </a:t>
            </a:r>
            <a:r>
              <a:rPr lang="el-G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οικουμενικότητα</a:t>
            </a: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l-GR" sz="19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Πολιτισμική πολυμορφία </a:t>
            </a:r>
            <a:r>
              <a:rPr lang="el-G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cultural diversity), </a:t>
            </a:r>
            <a:r>
              <a:rPr lang="el-G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μοναδικότητα, πλουραλισμός, «βιοποικιλότητα»</a:t>
            </a:r>
            <a:endParaRPr lang="el-GR" sz="19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l-GR" sz="19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Ανθρώπινα δικαιώματα </a:t>
            </a:r>
            <a:r>
              <a:rPr lang="el-G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human rights</a:t>
            </a:r>
            <a:r>
              <a:rPr lang="el-G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), θεμελιώδεις ελευθερίες, οικουμενικά, αδιαίρετα και ανεξάρτητα, πολιτισμική πολυμορφία πανανθρώπινη ηθική επιταγή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l-GR" sz="19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Διαπολιτισμικότητα</a:t>
            </a:r>
            <a:r>
              <a:rPr lang="el-GR" sz="19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9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interculturalism</a:t>
            </a:r>
            <a:r>
              <a:rPr lang="el-GR" sz="1900" dirty="0">
                <a:ea typeface="Calibri" panose="020F0502020204030204" pitchFamily="34" charset="0"/>
                <a:cs typeface="Times New Roman" panose="02020603050405020304" pitchFamily="18" charset="0"/>
              </a:rPr>
              <a:t>), διαχείριση πολιτισμικής πολυμορφίας και ετερότητας, ταυτότητα, συνεργασία, συγκερασμός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l-GR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Διαπολιτισμικός διάλογος</a:t>
            </a:r>
            <a:r>
              <a:rPr lang="el-GR" sz="19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intercultural dialogue</a:t>
            </a:r>
            <a:r>
              <a:rPr lang="el-GR" sz="1900" dirty="0">
                <a:ea typeface="Calibri" panose="020F0502020204030204" pitchFamily="34" charset="0"/>
                <a:cs typeface="Times New Roman" panose="02020603050405020304" pitchFamily="18" charset="0"/>
              </a:rPr>
              <a:t>), αλληλεγγύη, αμοιβαία ανοχή, αποδοχή, συνεργασία, ειρήνη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l-GR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6821" y="1659464"/>
            <a:ext cx="3180119" cy="4178021"/>
            <a:chOff x="106821" y="1659464"/>
            <a:chExt cx="3180119" cy="417802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11" y="1659464"/>
              <a:ext cx="2972910" cy="10120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1" y="2919621"/>
              <a:ext cx="2963774" cy="2917864"/>
            </a:xfrm>
            <a:prstGeom prst="rect">
              <a:avLst/>
            </a:prstGeom>
          </p:spPr>
        </p:pic>
        <p:sp>
          <p:nvSpPr>
            <p:cNvPr id="21" name="Ορθογώνιο 13">
              <a:extLst>
                <a:ext uri="{FF2B5EF4-FFF2-40B4-BE49-F238E27FC236}">
                  <a16:creationId xmlns:a16="http://schemas.microsoft.com/office/drawing/2014/main" id="{44EE8B8E-830A-B941-AC52-0D46159FBED9}"/>
                </a:ext>
              </a:extLst>
            </p:cNvPr>
            <p:cNvSpPr/>
            <p:nvPr/>
          </p:nvSpPr>
          <p:spPr>
            <a:xfrm>
              <a:off x="141424" y="2669478"/>
              <a:ext cx="31455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ΠΑΝΕΛΛΗΝΙΟ ΜΑΘΗΤΙΚΟ ΣΥΝΕΔΡΙΟ </a:t>
              </a:r>
              <a:endParaRPr lang="el-G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9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DFAAE7-061D-4086-99EC-872CB3050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FAF46CE-E262-4076-97FE-25DAB09A1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451" y="685801"/>
            <a:ext cx="7648573" cy="99371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l-G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Β’ μέρος: Η σύγκρουση των πολιτισμών και η δυνατότητα του διαπολιτισμικού διαλόγου. </a:t>
            </a:r>
            <a:br>
              <a:rPr lang="el-GR" sz="22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Θεωρητικές προσεγγίσεις και ηθικές αρχές</a:t>
            </a: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570099-A243-48DD-9EAE-36F4AC095B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1"/>
            <a:ext cx="858884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1"/>
            <a:ext cx="835810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5830"/>
            <a:ext cx="2175413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9078" y="2695292"/>
            <a:ext cx="2690743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BA816A-EE68-4A96-BA05-73303B2F4F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2690532"/>
            <a:ext cx="290432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1071"/>
            <a:ext cx="2894568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FEA38C-052A-4968-9F88-A27241277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452" y="2267339"/>
            <a:ext cx="7648572" cy="427342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l-GR" sz="1800" dirty="0"/>
              <a:t>Συγκυρία πλανητικής εποχής</a:t>
            </a:r>
          </a:p>
          <a:p>
            <a:pPr>
              <a:lnSpc>
                <a:spcPct val="90000"/>
              </a:lnSpc>
            </a:pPr>
            <a:r>
              <a:rPr lang="el-GR" sz="1800" dirty="0"/>
              <a:t>Αντικατάσταση: 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ιδεολογικά «άλλο», σύγκρουση του Ψυχρού Πολέμου μεταξύ Δύσης και Ανατολής, εθνικά και πολιτισμικά «άλλο»</a:t>
            </a:r>
          </a:p>
          <a:p>
            <a:pPr>
              <a:lnSpc>
                <a:spcPct val="90000"/>
              </a:lnSpc>
            </a:pPr>
            <a:r>
              <a:rPr lang="el-GR" sz="1800" dirty="0">
                <a:cs typeface="Times New Roman" panose="02020603050405020304" pitchFamily="18" charset="0"/>
              </a:rPr>
              <a:t>Πολιτισμική «σταυροφορία» Δύσης</a:t>
            </a:r>
          </a:p>
          <a:p>
            <a:pPr>
              <a:lnSpc>
                <a:spcPct val="90000"/>
              </a:lnSpc>
            </a:pPr>
            <a:r>
              <a:rPr lang="el-GR" sz="1800" dirty="0">
                <a:cs typeface="Times New Roman" panose="02020603050405020304" pitchFamily="18" charset="0"/>
              </a:rPr>
              <a:t>Παίγνιο εξουσίας και ηγεμονίας</a:t>
            </a:r>
          </a:p>
          <a:p>
            <a:pPr>
              <a:lnSpc>
                <a:spcPct val="90000"/>
              </a:lnSpc>
            </a:pPr>
            <a:r>
              <a:rPr lang="el-GR" sz="1800" dirty="0">
                <a:cs typeface="Times New Roman" panose="02020603050405020304" pitchFamily="18" charset="0"/>
              </a:rPr>
              <a:t>Αμοιβαία αναγνώριση, ώσμωση, «συγχώνευση οριζόντων»</a:t>
            </a:r>
          </a:p>
          <a:p>
            <a:pPr>
              <a:lnSpc>
                <a:spcPct val="90000"/>
              </a:lnSpc>
            </a:pPr>
            <a:r>
              <a:rPr lang="el-GR" sz="1800" dirty="0">
                <a:cs typeface="Times New Roman" panose="02020603050405020304" pitchFamily="18" charset="0"/>
              </a:rPr>
              <a:t>Μοναδικότητα, πολυμορφία, ετερότητα, αλληλεξάρτηση</a:t>
            </a:r>
          </a:p>
          <a:p>
            <a:pPr>
              <a:lnSpc>
                <a:spcPct val="90000"/>
              </a:lnSpc>
            </a:pPr>
            <a:r>
              <a:rPr lang="el-GR" sz="1800" dirty="0">
                <a:cs typeface="Times New Roman" panose="02020603050405020304" pitchFamily="18" charset="0"/>
              </a:rPr>
              <a:t>Διάλογος, ρεαλιστική δυνατότητα, ΟΗΕ, ΟΥΝΕΣΚΟ, Συμβούλιο της Ευρώπης</a:t>
            </a:r>
          </a:p>
          <a:p>
            <a:pPr>
              <a:lnSpc>
                <a:spcPct val="90000"/>
              </a:lnSpc>
            </a:pPr>
            <a:r>
              <a:rPr lang="el-GR" sz="1800" dirty="0">
                <a:cs typeface="Times New Roman" panose="02020603050405020304" pitchFamily="18" charset="0"/>
              </a:rPr>
              <a:t>Νέο «κοινωνικό συμβόλαιο»</a:t>
            </a:r>
          </a:p>
          <a:p>
            <a:pPr>
              <a:lnSpc>
                <a:spcPct val="90000"/>
              </a:lnSpc>
            </a:pPr>
            <a:r>
              <a:rPr lang="el-GR" sz="1800" dirty="0">
                <a:cs typeface="Times New Roman" panose="02020603050405020304" pitchFamily="18" charset="0"/>
              </a:rPr>
              <a:t>Διαθρησκευτικός διάλογος</a:t>
            </a:r>
          </a:p>
          <a:p>
            <a:pPr>
              <a:lnSpc>
                <a:spcPct val="90000"/>
              </a:lnSpc>
            </a:pPr>
            <a:r>
              <a:rPr lang="el-GR" sz="1800" dirty="0">
                <a:cs typeface="Times New Roman" panose="02020603050405020304" pitchFamily="18" charset="0"/>
              </a:rPr>
              <a:t>Διαπολιτισμική εκπαίδευση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6821" y="1659464"/>
            <a:ext cx="3180119" cy="4178021"/>
            <a:chOff x="106821" y="1659464"/>
            <a:chExt cx="3180119" cy="417802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11" y="1659464"/>
              <a:ext cx="2972910" cy="10120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1" y="2919621"/>
              <a:ext cx="2963774" cy="2917864"/>
            </a:xfrm>
            <a:prstGeom prst="rect">
              <a:avLst/>
            </a:prstGeom>
          </p:spPr>
        </p:pic>
        <p:sp>
          <p:nvSpPr>
            <p:cNvPr id="21" name="Ορθογώνιο 13">
              <a:extLst>
                <a:ext uri="{FF2B5EF4-FFF2-40B4-BE49-F238E27FC236}">
                  <a16:creationId xmlns:a16="http://schemas.microsoft.com/office/drawing/2014/main" id="{44EE8B8E-830A-B941-AC52-0D46159FBED9}"/>
                </a:ext>
              </a:extLst>
            </p:cNvPr>
            <p:cNvSpPr/>
            <p:nvPr/>
          </p:nvSpPr>
          <p:spPr>
            <a:xfrm>
              <a:off x="141424" y="2669478"/>
              <a:ext cx="31455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ΠΑΝΕΛΛΗΝΙΟ ΜΑΘΗΤΙΚΟ ΣΥΝΕΔΡΙΟ </a:t>
              </a:r>
              <a:endParaRPr lang="el-G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54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DFAAE7-061D-4086-99EC-872CB3050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2ADD9E7-C863-4938-B64D-69F312DF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451" y="550507"/>
            <a:ext cx="7648573" cy="128762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l-G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Γ’ μέρος: Πολυπολιτισμικότητα, ετερότητα και διαπολιτισμικός διάλογος. Ένα ηθικο-πρακτικό πλαίσιο αναφοράς</a:t>
            </a: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570099-A243-48DD-9EAE-36F4AC095B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1"/>
            <a:ext cx="858884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1"/>
            <a:ext cx="835810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5830"/>
            <a:ext cx="2175413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9078" y="2695292"/>
            <a:ext cx="2690743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BA816A-EE68-4A96-BA05-73303B2F4F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2690532"/>
            <a:ext cx="290432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1071"/>
            <a:ext cx="2894568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5D2658-453E-42FE-AEFA-28927A34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451" y="2581071"/>
            <a:ext cx="7648572" cy="321013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000" dirty="0"/>
              <a:t>Τοπίο, σύνθετο, αμφίσημο</a:t>
            </a:r>
          </a:p>
          <a:p>
            <a:pPr>
              <a:lnSpc>
                <a:spcPct val="90000"/>
              </a:lnSpc>
            </a:pPr>
            <a:r>
              <a:rPr lang="el-GR" sz="2000" dirty="0"/>
              <a:t>Ευρωπαϊκές κοινωνίες</a:t>
            </a:r>
          </a:p>
          <a:p>
            <a:pPr>
              <a:lnSpc>
                <a:spcPct val="90000"/>
              </a:lnSpc>
            </a:pPr>
            <a:r>
              <a:rPr lang="el-GR" sz="2000" dirty="0"/>
              <a:t>Οργανισμός Ηνωμένων Εθνών, «Συμμαχία Πολιτισμών»</a:t>
            </a:r>
          </a:p>
          <a:p>
            <a:pPr>
              <a:lnSpc>
                <a:spcPct val="90000"/>
              </a:lnSpc>
            </a:pPr>
            <a:r>
              <a:rPr lang="el-GR" sz="2000" dirty="0"/>
              <a:t>Συμβούλιο της Ευρώπης, διαπολιτισμικός διάλογος και εκπαίδευση</a:t>
            </a:r>
          </a:p>
          <a:p>
            <a:pPr>
              <a:lnSpc>
                <a:spcPct val="90000"/>
              </a:lnSpc>
            </a:pPr>
            <a:r>
              <a:rPr lang="el-GR" sz="2000" dirty="0"/>
              <a:t>Ο «έτερος» ως «ομοειδής άλλος»</a:t>
            </a:r>
          </a:p>
          <a:p>
            <a:pPr>
              <a:lnSpc>
                <a:spcPct val="90000"/>
              </a:lnSpc>
            </a:pPr>
            <a:r>
              <a:rPr lang="el-GR" sz="2000" dirty="0"/>
              <a:t>Επανασηματοδότηση πολιτισμικής ετερότητας στη σύγχρονη πολυπολιτισμική κοινωνία</a:t>
            </a:r>
          </a:p>
          <a:p>
            <a:pPr>
              <a:lnSpc>
                <a:spcPct val="90000"/>
              </a:lnSpc>
            </a:pPr>
            <a:endParaRPr lang="el-GR" sz="1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6821" y="1659464"/>
            <a:ext cx="3180119" cy="4178021"/>
            <a:chOff x="106821" y="1659464"/>
            <a:chExt cx="3180119" cy="417802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11" y="1659464"/>
              <a:ext cx="2972910" cy="10120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1" y="2919621"/>
              <a:ext cx="2963774" cy="2917864"/>
            </a:xfrm>
            <a:prstGeom prst="rect">
              <a:avLst/>
            </a:prstGeom>
          </p:spPr>
        </p:pic>
        <p:sp>
          <p:nvSpPr>
            <p:cNvPr id="21" name="Ορθογώνιο 13">
              <a:extLst>
                <a:ext uri="{FF2B5EF4-FFF2-40B4-BE49-F238E27FC236}">
                  <a16:creationId xmlns:a16="http://schemas.microsoft.com/office/drawing/2014/main" id="{44EE8B8E-830A-B941-AC52-0D46159FBED9}"/>
                </a:ext>
              </a:extLst>
            </p:cNvPr>
            <p:cNvSpPr/>
            <p:nvPr/>
          </p:nvSpPr>
          <p:spPr>
            <a:xfrm>
              <a:off x="141424" y="2669478"/>
              <a:ext cx="31455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ΠΑΝΕΛΛΗΝΙΟ ΜΑΘΗΤΙΚΟ ΣΥΝΕΔΡΙΟ </a:t>
              </a:r>
              <a:endParaRPr lang="el-G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15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DFAAE7-061D-4086-99EC-872CB3050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1194277-5EC4-4DB6-B951-479C26B5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451" y="685800"/>
            <a:ext cx="7648573" cy="131095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θικό πλαίσιο αναφοράς και πρωτοβουλίες</a:t>
            </a:r>
            <a:r>
              <a:rPr lang="el-G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570099-A243-48DD-9EAE-36F4AC095B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1"/>
            <a:ext cx="858884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1"/>
            <a:ext cx="835810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5830"/>
            <a:ext cx="2175413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9078" y="2695292"/>
            <a:ext cx="2690743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BA816A-EE68-4A96-BA05-73303B2F4F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2690532"/>
            <a:ext cx="290432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1071"/>
            <a:ext cx="2894568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E8A38D-CB02-457A-9BC8-555C8AC1C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451" y="2416629"/>
            <a:ext cx="7648572" cy="3374571"/>
          </a:xfrm>
        </p:spPr>
        <p:txBody>
          <a:bodyPr anchor="t">
            <a:normAutofit/>
          </a:bodyPr>
          <a:lstStyle/>
          <a:p>
            <a:pPr lvl="0">
              <a:lnSpc>
                <a:spcPct val="90000"/>
              </a:lnSpc>
              <a:buClr>
                <a:srgbClr val="30ACEC">
                  <a:lumMod val="75000"/>
                </a:srgbClr>
              </a:buClr>
            </a:pPr>
            <a:r>
              <a:rPr lang="el-GR" sz="1800" b="1" dirty="0">
                <a:solidFill>
                  <a:prstClr val="black"/>
                </a:solidFill>
              </a:rPr>
              <a:t>Πρωτοβουλίες-τομείς:</a:t>
            </a:r>
          </a:p>
          <a:p>
            <a:pPr lvl="0">
              <a:lnSpc>
                <a:spcPct val="90000"/>
              </a:lnSpc>
              <a:spcAft>
                <a:spcPts val="800"/>
              </a:spcAft>
              <a:buClr>
                <a:srgbClr val="30ACEC">
                  <a:lumMod val="75000"/>
                </a:srgbClr>
              </a:buClr>
            </a:pPr>
            <a:r>
              <a:rPr lang="el-GR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Ένταξη μεταναστών, μειονοτικών ή εθνοτικών ομάδων, εκσυγχρονισμός πολιτικών ασύλου</a:t>
            </a:r>
          </a:p>
          <a:p>
            <a:pPr lvl="0">
              <a:lnSpc>
                <a:spcPct val="90000"/>
              </a:lnSpc>
              <a:spcAft>
                <a:spcPts val="800"/>
              </a:spcAft>
              <a:buClr>
                <a:srgbClr val="30ACEC">
                  <a:lumMod val="75000"/>
                </a:srgbClr>
              </a:buClr>
            </a:pPr>
            <a:r>
              <a:rPr lang="el-GR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Εκπαίδευση με στόχο την κοινωνική ισότητα και την άρση των ανισοτήτων</a:t>
            </a:r>
          </a:p>
          <a:p>
            <a:pPr lvl="0">
              <a:lnSpc>
                <a:spcPct val="90000"/>
              </a:lnSpc>
              <a:spcAft>
                <a:spcPts val="800"/>
              </a:spcAft>
              <a:buClr>
                <a:srgbClr val="30ACEC">
                  <a:lumMod val="75000"/>
                </a:srgbClr>
              </a:buClr>
            </a:pPr>
            <a:r>
              <a:rPr lang="el-GR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Διαπολιτισμική εκπαίδευση,</a:t>
            </a:r>
            <a:r>
              <a:rPr lang="el-GR" sz="1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έμφαση στο μάθημα της Ιστορίας και την προάσπιση των ανθρώπινων δικαιωμάτων</a:t>
            </a:r>
          </a:p>
          <a:p>
            <a:pPr lvl="0">
              <a:lnSpc>
                <a:spcPct val="90000"/>
              </a:lnSpc>
              <a:spcAft>
                <a:spcPts val="800"/>
              </a:spcAft>
              <a:buClr>
                <a:srgbClr val="30ACEC">
                  <a:lumMod val="75000"/>
                </a:srgbClr>
              </a:buClr>
            </a:pPr>
            <a:r>
              <a:rPr lang="el-GR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Διαθρησκευτικός διάλογος</a:t>
            </a:r>
          </a:p>
          <a:p>
            <a:pPr lvl="0">
              <a:lnSpc>
                <a:spcPct val="90000"/>
              </a:lnSpc>
              <a:spcAft>
                <a:spcPts val="800"/>
              </a:spcAft>
              <a:buClr>
                <a:srgbClr val="30ACEC">
                  <a:lumMod val="75000"/>
                </a:srgbClr>
              </a:buClr>
            </a:pPr>
            <a:r>
              <a:rPr lang="el-GR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Διπλωματία, διεθνείς σχέσεις</a:t>
            </a:r>
          </a:p>
          <a:p>
            <a:endParaRPr lang="el-GR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6821" y="1659464"/>
            <a:ext cx="3180119" cy="4178021"/>
            <a:chOff x="106821" y="1659464"/>
            <a:chExt cx="3180119" cy="417802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11" y="1659464"/>
              <a:ext cx="2972910" cy="10120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1" y="2919621"/>
              <a:ext cx="2963774" cy="2917864"/>
            </a:xfrm>
            <a:prstGeom prst="rect">
              <a:avLst/>
            </a:prstGeom>
          </p:spPr>
        </p:pic>
        <p:sp>
          <p:nvSpPr>
            <p:cNvPr id="21" name="Ορθογώνιο 13">
              <a:extLst>
                <a:ext uri="{FF2B5EF4-FFF2-40B4-BE49-F238E27FC236}">
                  <a16:creationId xmlns:a16="http://schemas.microsoft.com/office/drawing/2014/main" id="{44EE8B8E-830A-B941-AC52-0D46159FBED9}"/>
                </a:ext>
              </a:extLst>
            </p:cNvPr>
            <p:cNvSpPr/>
            <p:nvPr/>
          </p:nvSpPr>
          <p:spPr>
            <a:xfrm>
              <a:off x="141424" y="2669478"/>
              <a:ext cx="31455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ΠΑΝΕΛΛΗΝΙΟ ΜΑΘΗΤΙΚΟ ΣΥΝΕΔΡΙΟ </a:t>
              </a:r>
              <a:endParaRPr lang="el-G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54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DFAAE7-061D-4086-99EC-872CB3050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2A47C59-139A-4DFE-AD6E-384FB0A6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451" y="685800"/>
            <a:ext cx="7648573" cy="1348273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+mn-lt"/>
              </a:rPr>
              <a:t>Πολυπολιτισμικότητα και δικαιοσύνη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570099-A243-48DD-9EAE-36F4AC095B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1"/>
            <a:ext cx="858884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1"/>
            <a:ext cx="835810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5830"/>
            <a:ext cx="2175413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9078" y="2695292"/>
            <a:ext cx="2690743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BA816A-EE68-4A96-BA05-73303B2F4F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2690532"/>
            <a:ext cx="290432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1071"/>
            <a:ext cx="2894568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24D87A-1BF4-4F52-B2F6-9D0CE3C3B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451" y="2666999"/>
            <a:ext cx="7648572" cy="3124201"/>
          </a:xfrm>
        </p:spPr>
        <p:txBody>
          <a:bodyPr anchor="t">
            <a:normAutofit/>
          </a:bodyPr>
          <a:lstStyle/>
          <a:p>
            <a:r>
              <a:rPr lang="el-GR" sz="2000" dirty="0"/>
              <a:t>Ετερότητα</a:t>
            </a:r>
          </a:p>
          <a:p>
            <a:r>
              <a:rPr lang="el-GR" sz="2000" dirty="0"/>
              <a:t>Αναγνώριση, σεβασμός, δικαιώματα, ταυτότητες, πλουραλισμός</a:t>
            </a:r>
          </a:p>
          <a:p>
            <a:r>
              <a:rPr lang="el-GR" sz="2000" dirty="0"/>
              <a:t>Αναγνώριση-ανεκτικότητα και κοινωνική δικαιοσύνη</a:t>
            </a:r>
          </a:p>
          <a:p>
            <a:r>
              <a:rPr lang="el-GR" sz="2000" dirty="0"/>
              <a:t>Αυτοκαθορισμός, συμπεριληπτικότητα, συνύπαρξη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6821" y="1659464"/>
            <a:ext cx="3180119" cy="4178021"/>
            <a:chOff x="106821" y="1659464"/>
            <a:chExt cx="3180119" cy="417802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11" y="1659464"/>
              <a:ext cx="2972910" cy="10120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1" y="2919621"/>
              <a:ext cx="2963774" cy="2917864"/>
            </a:xfrm>
            <a:prstGeom prst="rect">
              <a:avLst/>
            </a:prstGeom>
          </p:spPr>
        </p:pic>
        <p:sp>
          <p:nvSpPr>
            <p:cNvPr id="21" name="Ορθογώνιο 13">
              <a:extLst>
                <a:ext uri="{FF2B5EF4-FFF2-40B4-BE49-F238E27FC236}">
                  <a16:creationId xmlns:a16="http://schemas.microsoft.com/office/drawing/2014/main" id="{44EE8B8E-830A-B941-AC52-0D46159FBED9}"/>
                </a:ext>
              </a:extLst>
            </p:cNvPr>
            <p:cNvSpPr/>
            <p:nvPr/>
          </p:nvSpPr>
          <p:spPr>
            <a:xfrm>
              <a:off x="141424" y="2669478"/>
              <a:ext cx="31455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ΠΑΝΕΛΛΗΝΙΟ ΜΑΘΗΤΙΚΟ ΣΥΝΕΔΡΙΟ </a:t>
              </a:r>
              <a:endParaRPr lang="el-G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08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Ουράνιο">
  <a:themeElements>
    <a:clrScheme name="Ουράνιο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Ουράνιο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Ουράνιο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Παράλλαξη">
  <a:themeElements>
    <a:clrScheme name="Παράλλαξη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Παράλλαξη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αράλλαξη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533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Century Gothic</vt:lpstr>
      <vt:lpstr>Corbel</vt:lpstr>
      <vt:lpstr>Times New Roman</vt:lpstr>
      <vt:lpstr>Ουράνιο</vt:lpstr>
      <vt:lpstr>Παράλλαξη</vt:lpstr>
      <vt:lpstr>«Διάλογος ή σύγκρουση πολιτισμών; Με αφορμή το ορόσημο των 2.500 χρόνων  από τη μάχη των Θερμοπυλών  και τη ναυμαχία της Σαλαμίνας»    11-12 Φεβρουαρίου 2021</vt:lpstr>
      <vt:lpstr>PowerPoint Presentation</vt:lpstr>
      <vt:lpstr> Α’ μέρος: Τα ηθικά και πολιτικά συμφραζόμενα στη σύγχρονη πλανητική εποχή. Αντιμαχόμενες θεωρητικές σκοπιές και διασάφηση των κεντρικών όρων της συζήτησης </vt:lpstr>
      <vt:lpstr>Σύγκρουση ή διάλογος;</vt:lpstr>
      <vt:lpstr>Θεωρητικοί όροι</vt:lpstr>
      <vt:lpstr> Β’ μέρος: Η σύγκρουση των πολιτισμών και η δυνατότητα του διαπολιτισμικού διαλόγου.  Θεωρητικές προσεγγίσεις και ηθικές αρχές </vt:lpstr>
      <vt:lpstr>  Γ’ μέρος: Πολυπολιτισμικότητα, ετερότητα και διαπολιτισμικός διάλογος. Ένα ηθικο-πρακτικό πλαίσιο αναφοράς </vt:lpstr>
      <vt:lpstr>Hθικό πλαίσιο αναφοράς και πρωτοβουλίες </vt:lpstr>
      <vt:lpstr>Πολυπολιτισμικότητα και δικαιοσύνη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«Διάλογος ή σύγκρουση πολιτισμών; Με αφορμή το ορόσημο των 2.500 χρόνων  από τη μάχη των Θερμοπυλών  και τη ναυμαχία της Σαλαμίνας»    11-12 Φεβρουαρίου 2021</dc:title>
  <dc:creator>Iordanis Papadopoulos</dc:creator>
  <cp:lastModifiedBy>Αθανασία Αναγνώστου</cp:lastModifiedBy>
  <cp:revision>18</cp:revision>
  <dcterms:created xsi:type="dcterms:W3CDTF">2021-02-06T06:20:25Z</dcterms:created>
  <dcterms:modified xsi:type="dcterms:W3CDTF">2021-02-09T11:33:31Z</dcterms:modified>
</cp:coreProperties>
</file>